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4" d="100"/>
          <a:sy n="74" d="100"/>
        </p:scale>
        <p:origin x="-189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C62578-DCC0-A348-904F-4A3DA947CAF6}" type="datetimeFigureOut">
              <a:rPr lang="en-US" smtClean="0"/>
              <a:t>10/6/13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9F0FD7-293C-EC49-A735-E4CB2AA65695}" type="slidenum">
              <a:rPr lang="en-US" smtClean="0"/>
              <a:t>‹#›</a:t>
            </a:fld>
            <a:endParaRPr lang="en-US"/>
          </a:p>
        </p:txBody>
      </p:sp>
    </p:spTree>
    <p:extLst>
      <p:ext uri="{BB962C8B-B14F-4D97-AF65-F5344CB8AC3E}">
        <p14:creationId xmlns:p14="http://schemas.microsoft.com/office/powerpoint/2010/main" val="145662937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09F0FD7-293C-EC49-A735-E4CB2AA65695}" type="slidenum">
              <a:rPr lang="en-US" smtClean="0"/>
              <a:t>1</a:t>
            </a:fld>
            <a:endParaRPr lang="en-US"/>
          </a:p>
        </p:txBody>
      </p:sp>
    </p:spTree>
    <p:extLst>
      <p:ext uri="{BB962C8B-B14F-4D97-AF65-F5344CB8AC3E}">
        <p14:creationId xmlns:p14="http://schemas.microsoft.com/office/powerpoint/2010/main" val="3317243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10/6/13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10/6/13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10/6/13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10/6/13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10/6/13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10/6/13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10/6/13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10/6/13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10/6/13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10/6/13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10/6/13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10/6/13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6953"/>
            <a:ext cx="7772400" cy="586856"/>
          </a:xfrm>
        </p:spPr>
        <p:txBody>
          <a:bodyPr>
            <a:normAutofit/>
          </a:bodyPr>
          <a:lstStyle/>
          <a:p>
            <a:r>
              <a:rPr lang="en-US"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1998:  Discovery that Neutrinos </a:t>
            </a:r>
            <a:r>
              <a:rPr lang="en-US" sz="2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H</a:t>
            </a:r>
            <a:r>
              <a:rPr lang="en-US"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ave </a:t>
            </a:r>
            <a:r>
              <a:rPr lang="en-US" sz="2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S</a:t>
            </a:r>
            <a:r>
              <a:rPr lang="en-US"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mall Mass</a:t>
            </a:r>
            <a:endParaRPr lang="en-US" sz="2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5" name="TextBox 4"/>
          <p:cNvSpPr txBox="1"/>
          <p:nvPr/>
        </p:nvSpPr>
        <p:spPr>
          <a:xfrm>
            <a:off x="2566513" y="651384"/>
            <a:ext cx="2410981" cy="1200329"/>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Detection of Neutrinos  and the Super </a:t>
            </a:r>
            <a:r>
              <a:rPr lang="en-US"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Kamiokande</a:t>
            </a: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detector.</a:t>
            </a:r>
          </a:p>
          <a:p>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8" name="Picture 7"/>
          <p:cNvPicPr>
            <a:picLocks noChangeAspect="1"/>
          </p:cNvPicPr>
          <p:nvPr/>
        </p:nvPicPr>
        <p:blipFill>
          <a:blip r:embed="rId3"/>
          <a:stretch>
            <a:fillRect/>
          </a:stretch>
        </p:blipFill>
        <p:spPr>
          <a:xfrm>
            <a:off x="4754364" y="3707961"/>
            <a:ext cx="4047892" cy="2826778"/>
          </a:xfrm>
          <a:prstGeom prst="rect">
            <a:avLst/>
          </a:prstGeom>
        </p:spPr>
      </p:pic>
      <p:pic>
        <p:nvPicPr>
          <p:cNvPr id="11" name="Picture 10"/>
          <p:cNvPicPr>
            <a:picLocks noChangeAspect="1"/>
          </p:cNvPicPr>
          <p:nvPr/>
        </p:nvPicPr>
        <p:blipFill>
          <a:blip r:embed="rId4"/>
          <a:stretch>
            <a:fillRect/>
          </a:stretch>
        </p:blipFill>
        <p:spPr>
          <a:xfrm>
            <a:off x="2652330" y="4325036"/>
            <a:ext cx="1913233" cy="2209703"/>
          </a:xfrm>
          <a:prstGeom prst="rect">
            <a:avLst/>
          </a:prstGeom>
        </p:spPr>
      </p:pic>
      <p:sp>
        <p:nvSpPr>
          <p:cNvPr id="3" name="TextBox 2"/>
          <p:cNvSpPr txBox="1"/>
          <p:nvPr/>
        </p:nvSpPr>
        <p:spPr>
          <a:xfrm>
            <a:off x="188051" y="651384"/>
            <a:ext cx="2540237" cy="369332"/>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What is a Neutrino?</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6" name="TextBox 5"/>
          <p:cNvSpPr txBox="1"/>
          <p:nvPr/>
        </p:nvSpPr>
        <p:spPr>
          <a:xfrm>
            <a:off x="188051" y="1205382"/>
            <a:ext cx="2076066" cy="3231653"/>
          </a:xfrm>
          <a:prstGeom prst="rect">
            <a:avLst/>
          </a:prstGeom>
          <a:noFill/>
        </p:spPr>
        <p:txBody>
          <a:bodyPr wrap="square" rtlCol="0">
            <a:spAutoFit/>
          </a:bodyPr>
          <a:lstStyle/>
          <a:p>
            <a:r>
              <a:rPr lang="en-US" sz="1200" dirty="0" smtClean="0"/>
              <a:t>A neutrino is a subatomic particle with no charge. There are three flavors: </a:t>
            </a:r>
          </a:p>
          <a:p>
            <a:r>
              <a:rPr lang="en-US" sz="1200" dirty="0" smtClean="0"/>
              <a:t>Electron, </a:t>
            </a:r>
            <a:r>
              <a:rPr lang="en-US" sz="1200" dirty="0" err="1"/>
              <a:t>M</a:t>
            </a:r>
            <a:r>
              <a:rPr lang="en-US" sz="1200" dirty="0" err="1" smtClean="0"/>
              <a:t>uon</a:t>
            </a:r>
            <a:r>
              <a:rPr lang="en-US" sz="1200" dirty="0" smtClean="0"/>
              <a:t>, and Tau. Each Neutrino type correlates with a charged particle. Neutrinos go near light speed and have no charge. They interact with the weak interaction and do not take part in electromagnetic interactions. This allows them to travel great distances without interacting with much matter. Neutrinos are produced during decay processes of radioactive material.</a:t>
            </a:r>
          </a:p>
        </p:txBody>
      </p:sp>
      <p:pic>
        <p:nvPicPr>
          <p:cNvPr id="9" name="Picture 8"/>
          <p:cNvPicPr>
            <a:picLocks noChangeAspect="1"/>
          </p:cNvPicPr>
          <p:nvPr/>
        </p:nvPicPr>
        <p:blipFill>
          <a:blip r:embed="rId5"/>
          <a:stretch>
            <a:fillRect/>
          </a:stretch>
        </p:blipFill>
        <p:spPr>
          <a:xfrm>
            <a:off x="358939" y="4325036"/>
            <a:ext cx="1580568" cy="1077660"/>
          </a:xfrm>
          <a:prstGeom prst="rect">
            <a:avLst/>
          </a:prstGeom>
        </p:spPr>
      </p:pic>
      <p:pic>
        <p:nvPicPr>
          <p:cNvPr id="12" name="Picture 11"/>
          <p:cNvPicPr>
            <a:picLocks noChangeAspect="1"/>
          </p:cNvPicPr>
          <p:nvPr/>
        </p:nvPicPr>
        <p:blipFill>
          <a:blip r:embed="rId6"/>
          <a:stretch>
            <a:fillRect/>
          </a:stretch>
        </p:blipFill>
        <p:spPr>
          <a:xfrm>
            <a:off x="187300" y="5402696"/>
            <a:ext cx="2076817" cy="1379136"/>
          </a:xfrm>
          <a:prstGeom prst="rect">
            <a:avLst/>
          </a:prstGeom>
        </p:spPr>
      </p:pic>
      <p:sp>
        <p:nvSpPr>
          <p:cNvPr id="16" name="TextBox 15"/>
          <p:cNvSpPr txBox="1"/>
          <p:nvPr/>
        </p:nvSpPr>
        <p:spPr>
          <a:xfrm>
            <a:off x="2558156" y="1158006"/>
            <a:ext cx="355423" cy="369332"/>
          </a:xfrm>
          <a:prstGeom prst="rect">
            <a:avLst/>
          </a:prstGeom>
          <a:noFill/>
        </p:spPr>
        <p:txBody>
          <a:bodyPr wrap="none" rtlCol="0">
            <a:spAutoFit/>
          </a:bodyPr>
          <a:lstStyle/>
          <a:p>
            <a:r>
              <a:rPr lang="en-US" dirty="0"/>
              <a:t>T</a:t>
            </a:r>
            <a:r>
              <a:rPr lang="en-US" dirty="0" smtClean="0"/>
              <a:t>.</a:t>
            </a:r>
            <a:endParaRPr lang="en-US" dirty="0"/>
          </a:p>
        </p:txBody>
      </p:sp>
      <p:sp>
        <p:nvSpPr>
          <p:cNvPr id="17" name="TextBox 16"/>
          <p:cNvSpPr txBox="1"/>
          <p:nvPr/>
        </p:nvSpPr>
        <p:spPr>
          <a:xfrm>
            <a:off x="2589531" y="1616773"/>
            <a:ext cx="2164833" cy="2954655"/>
          </a:xfrm>
          <a:prstGeom prst="rect">
            <a:avLst/>
          </a:prstGeom>
          <a:noFill/>
        </p:spPr>
        <p:txBody>
          <a:bodyPr wrap="square" rtlCol="0">
            <a:spAutoFit/>
          </a:bodyPr>
          <a:lstStyle/>
          <a:p>
            <a:r>
              <a:rPr lang="en-US" sz="1200" dirty="0" smtClean="0"/>
              <a:t>The Super-</a:t>
            </a:r>
            <a:r>
              <a:rPr lang="en-US" sz="1200" dirty="0" err="1" smtClean="0"/>
              <a:t>Kamiokande</a:t>
            </a:r>
            <a:r>
              <a:rPr lang="en-US" sz="1200" dirty="0" smtClean="0"/>
              <a:t> detector is a large Cherenkov radiation detector. It consists of a huge tank of pure water with detectors lining the inside. When a charged particle goes through the water faster than the speed of light in water, Cherenkov radiation is emitted. This is used to detect neutrino interactions (and their different flavors). The Tau neutrino is the last of the flavors to be detected.</a:t>
            </a:r>
          </a:p>
          <a:p>
            <a:endParaRPr lang="en-US" dirty="0"/>
          </a:p>
        </p:txBody>
      </p:sp>
      <p:sp>
        <p:nvSpPr>
          <p:cNvPr id="18" name="TextBox 17"/>
          <p:cNvSpPr txBox="1"/>
          <p:nvPr/>
        </p:nvSpPr>
        <p:spPr>
          <a:xfrm>
            <a:off x="5217787" y="788674"/>
            <a:ext cx="3073565" cy="369332"/>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Neutrino Oscillation and Mass</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21" name="TextBox 20"/>
          <p:cNvSpPr txBox="1"/>
          <p:nvPr/>
        </p:nvSpPr>
        <p:spPr>
          <a:xfrm>
            <a:off x="5217787" y="1243811"/>
            <a:ext cx="3153278" cy="2123658"/>
          </a:xfrm>
          <a:prstGeom prst="rect">
            <a:avLst/>
          </a:prstGeom>
          <a:noFill/>
        </p:spPr>
        <p:txBody>
          <a:bodyPr wrap="square" rtlCol="0">
            <a:spAutoFit/>
          </a:bodyPr>
          <a:lstStyle/>
          <a:p>
            <a:r>
              <a:rPr lang="en-US" sz="1200" dirty="0" smtClean="0"/>
              <a:t>Detectors detected only a certain percentage of certain flavors of neutrinos which they were expecting. This was explained by neutrino oscillation, which is when a neutrino changes flavors. This can only be done if neutrinos have nonzero mass. The Super-</a:t>
            </a:r>
            <a:r>
              <a:rPr lang="en-US" sz="1200" dirty="0" err="1" smtClean="0"/>
              <a:t>Kamiokande</a:t>
            </a:r>
            <a:r>
              <a:rPr lang="en-US" sz="1200" dirty="0" smtClean="0"/>
              <a:t> detector backed these findings up, and showed that indeed neutrinos must have nonzero mass. The announcement of the discovery of neutrino oscillations (and thus neutrino mass being non-zero) was in 1998.</a:t>
            </a:r>
            <a:endParaRPr lang="en-US" sz="1200" dirty="0"/>
          </a:p>
        </p:txBody>
      </p:sp>
    </p:spTree>
    <p:extLst>
      <p:ext uri="{BB962C8B-B14F-4D97-AF65-F5344CB8AC3E}">
        <p14:creationId xmlns:p14="http://schemas.microsoft.com/office/powerpoint/2010/main" val="2742747919"/>
      </p:ext>
    </p:extLst>
  </p:cSld>
  <p:clrMapOvr>
    <a:masterClrMapping/>
  </p:clrMapOvr>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763</TotalTime>
  <Words>268</Words>
  <Application>Microsoft Macintosh PowerPoint</Application>
  <PresentationFormat>On-screen Show (4:3)</PresentationFormat>
  <Paragraphs>10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 Black </vt:lpstr>
      <vt:lpstr>1998:  Discovery that Neutrinos Have Small Mass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1998:  Neutrinos Have Small Mass</dc:title>
  <dc:creator>David Bernstein</dc:creator>
  <cp:lastModifiedBy>David Bernstein</cp:lastModifiedBy>
  <cp:revision>14</cp:revision>
  <dcterms:created xsi:type="dcterms:W3CDTF">2013-10-05T02:22:56Z</dcterms:created>
  <dcterms:modified xsi:type="dcterms:W3CDTF">2013-10-07T03:33:55Z</dcterms:modified>
</cp:coreProperties>
</file>